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73" r:id="rId3"/>
    <p:sldId id="275" r:id="rId4"/>
    <p:sldId id="294" r:id="rId5"/>
    <p:sldId id="277" r:id="rId6"/>
    <p:sldId id="295" r:id="rId7"/>
    <p:sldId id="296" r:id="rId8"/>
    <p:sldId id="293" r:id="rId9"/>
    <p:sldId id="297" r:id="rId10"/>
    <p:sldId id="298" r:id="rId11"/>
    <p:sldId id="287" r:id="rId1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B91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70" y="-7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362805027769135"/>
          <c:y val="2.0201878806543026E-2"/>
          <c:w val="0.76681464931874954"/>
          <c:h val="0.85407244425554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235 млн.руб.(в т.ч. ГЛОНАСС)</c:v>
                </c:pt>
              </c:strCache>
            </c:strRef>
          </c:tx>
          <c:explosion val="12"/>
          <c:dPt>
            <c:idx val="0"/>
            <c:spPr>
              <a:gradFill flip="none" rotWithShape="1">
                <a:gsLst>
                  <a:gs pos="0">
                    <a:srgbClr val="C0504D">
                      <a:lumMod val="75000"/>
                      <a:shade val="30000"/>
                      <a:satMod val="115000"/>
                    </a:srgbClr>
                  </a:gs>
                  <a:gs pos="50000">
                    <a:srgbClr val="C0504D">
                      <a:lumMod val="75000"/>
                      <a:shade val="67500"/>
                      <a:satMod val="115000"/>
                    </a:srgbClr>
                  </a:gs>
                  <a:gs pos="100000">
                    <a:srgbClr val="C0504D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-0.1611989525075001"/>
                  <c:y val="-0.18811575962881988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4642040714873494"/>
                  <c:y val="5.93036584523642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ИТ инфраструктура и оборудование</c:v>
                </c:pt>
                <c:pt idx="1">
                  <c:v>Приобретение и внедрение ПО</c:v>
                </c:pt>
                <c:pt idx="2">
                  <c:v>ГЛОНАСС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20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119595468676739"/>
          <c:y val="0.74664646966089998"/>
          <c:w val="0.75587764259715096"/>
          <c:h val="0.23982751916453718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spPr>
              <a:gradFill flip="none" rotWithShape="1">
                <a:gsLst>
                  <a:gs pos="0">
                    <a:srgbClr val="17B926">
                      <a:shade val="30000"/>
                      <a:satMod val="115000"/>
                    </a:srgbClr>
                  </a:gs>
                  <a:gs pos="50000">
                    <a:srgbClr val="17B926">
                      <a:shade val="67500"/>
                      <a:satMod val="115000"/>
                    </a:srgbClr>
                  </a:gs>
                  <a:gs pos="100000">
                    <a:srgbClr val="17B92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Региональный бюджет</c:v>
                </c:pt>
                <c:pt idx="1">
                  <c:v>Средства ФФОМС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151</c:v>
                </c:pt>
              </c:numCache>
            </c:numRef>
          </c:val>
        </c:ser>
        <c:shape val="box"/>
        <c:axId val="82958592"/>
        <c:axId val="82964480"/>
        <c:axId val="0"/>
      </c:bar3DChart>
      <c:catAx>
        <c:axId val="82958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64480"/>
        <c:crosses val="autoZero"/>
        <c:auto val="1"/>
        <c:lblAlgn val="ctr"/>
        <c:lblOffset val="100"/>
      </c:catAx>
      <c:valAx>
        <c:axId val="82964480"/>
        <c:scaling>
          <c:orientation val="minMax"/>
        </c:scaling>
        <c:delete val="1"/>
        <c:axPos val="l"/>
        <c:numFmt formatCode="General" sourceLinked="1"/>
        <c:tickLblPos val="none"/>
        <c:crossAx val="82958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48C2B-835A-47F4-A667-98BA122998BD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7440A-EDE5-41FB-955F-0C64C1C77DA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регионального сегмента ЕГИСЗ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825B54-64A8-4606-95B5-DA623EC4E2AD}" type="parTrans" cxnId="{8EBA16B7-D2D5-49CD-B8E1-3C9BF32CE5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CCD43-B0C4-4C85-B291-6D453652EB5C}" type="sibTrans" cxnId="{8EBA16B7-D2D5-49CD-B8E1-3C9BF32CE5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D2782B-385D-4E8F-A2C5-633021DA53D4}">
      <dgm:prSet phldrT="[Текст]" custT="1"/>
      <dgm:spPr/>
      <dgm:t>
        <a:bodyPr/>
        <a:lstStyle/>
        <a:p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Школьная медицина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7201CF-61BE-477B-B7ED-CF5D29B5C2F5}" type="parTrans" cxnId="{79BFDB6A-D1BC-45A9-8F97-609E2BF9F6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C61BD9-0F5F-4BF1-8FDA-7398D8586F02}" type="sibTrans" cxnId="{79BFDB6A-D1BC-45A9-8F97-609E2BF9F62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460CC0-05BB-4CE0-93C8-0BD2FB0F0E05}">
      <dgm:prSet phldrT="[Текст]" custT="1"/>
      <dgm:spPr/>
      <dgm:t>
        <a:bodyPr/>
        <a:lstStyle/>
        <a:p>
          <a:pPr algn="ctr"/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Превентивная медицина</a:t>
          </a:r>
        </a:p>
      </dgm:t>
    </dgm:pt>
    <dgm:pt modelId="{C1139B3C-0C9F-4E80-854B-A45A03D9D3F7}" type="parTrans" cxnId="{A9724AA4-0789-4E90-AF8A-FA9D0FE4D4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FDFFB7-C9DE-421F-80D7-B76AD307A36A}" type="sibTrans" cxnId="{A9724AA4-0789-4E90-AF8A-FA9D0FE4D4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EAD9EE-B00D-4EB4-A572-937E10B696A2}">
      <dgm:prSet phldrT="[Текст]" custT="1"/>
      <dgm:spPr/>
      <dgm:t>
        <a:bodyPr anchor="t"/>
        <a:lstStyle/>
        <a:p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Экспертная система поддержки фармакотерапии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EC17AD-1937-48D1-9FF4-6BEE0174426D}" type="parTrans" cxnId="{7E765A81-0D2D-4062-99A9-16F61BF6A2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BC4BF5-6E2B-4D5C-ACF9-D82DEA2763D3}" type="sibTrans" cxnId="{7E765A81-0D2D-4062-99A9-16F61BF6A2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6DFC33-63B0-4E65-98CE-A8435A087E1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Ситуационный центр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D576D3-13DA-46D2-BF82-ED97899E268A}" type="parTrans" cxnId="{C7F97289-EDA5-4B4F-8E6F-5B9FEDE10A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6062AD-6887-4E55-8097-1CDC5C2B108E}" type="sibTrans" cxnId="{C7F97289-EDA5-4B4F-8E6F-5B9FEDE10A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083BD1-34A6-4C5E-821A-39807ABA2377}">
      <dgm:prSet/>
      <dgm:spPr/>
      <dgm:t>
        <a:bodyPr/>
        <a:lstStyle/>
        <a:p>
          <a:endParaRPr lang="ru-RU" dirty="0"/>
        </a:p>
      </dgm:t>
    </dgm:pt>
    <dgm:pt modelId="{CE8DC5B8-EA84-44E4-8A27-6F323B168243}" type="parTrans" cxnId="{107B54BA-5B36-4E19-9E11-A8044BAC0255}">
      <dgm:prSet/>
      <dgm:spPr/>
      <dgm:t>
        <a:bodyPr/>
        <a:lstStyle/>
        <a:p>
          <a:endParaRPr lang="ru-RU"/>
        </a:p>
      </dgm:t>
    </dgm:pt>
    <dgm:pt modelId="{7C5069A2-7A2A-4201-92AF-DAADBD2B3795}" type="sibTrans" cxnId="{107B54BA-5B36-4E19-9E11-A8044BAC0255}">
      <dgm:prSet/>
      <dgm:spPr/>
      <dgm:t>
        <a:bodyPr/>
        <a:lstStyle/>
        <a:p>
          <a:endParaRPr lang="ru-RU"/>
        </a:p>
      </dgm:t>
    </dgm:pt>
    <dgm:pt modelId="{9ABD921B-21BD-450D-9056-05723AB23232}">
      <dgm:prSet/>
      <dgm:spPr/>
      <dgm:t>
        <a:bodyPr/>
        <a:lstStyle/>
        <a:p>
          <a:endParaRPr lang="ru-RU" dirty="0"/>
        </a:p>
      </dgm:t>
    </dgm:pt>
    <dgm:pt modelId="{C4FCF4E8-5D75-46C6-8667-AF8FD775FCB6}" type="parTrans" cxnId="{FA697057-08C5-40C8-9AB0-FCA86FFA9B78}">
      <dgm:prSet/>
      <dgm:spPr/>
      <dgm:t>
        <a:bodyPr/>
        <a:lstStyle/>
        <a:p>
          <a:endParaRPr lang="ru-RU"/>
        </a:p>
      </dgm:t>
    </dgm:pt>
    <dgm:pt modelId="{21C9EF45-33B7-44A5-8BCE-0ABD612D73D7}" type="sibTrans" cxnId="{FA697057-08C5-40C8-9AB0-FCA86FFA9B78}">
      <dgm:prSet/>
      <dgm:spPr/>
      <dgm:t>
        <a:bodyPr/>
        <a:lstStyle/>
        <a:p>
          <a:endParaRPr lang="ru-RU"/>
        </a:p>
      </dgm:t>
    </dgm:pt>
    <dgm:pt modelId="{A231D9A6-B160-4517-8699-EC93773CF631}" type="pres">
      <dgm:prSet presAssocID="{FB448C2B-835A-47F4-A667-98BA122998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4F8A6-9DC9-4600-80AA-2A8E368BEC99}" type="pres">
      <dgm:prSet presAssocID="{FB448C2B-835A-47F4-A667-98BA122998BD}" presName="matrix" presStyleCnt="0"/>
      <dgm:spPr/>
    </dgm:pt>
    <dgm:pt modelId="{AB195D42-6ADD-4CD7-B71C-B439DB1B5621}" type="pres">
      <dgm:prSet presAssocID="{FB448C2B-835A-47F4-A667-98BA122998BD}" presName="tile1" presStyleLbl="node1" presStyleIdx="0" presStyleCnt="4"/>
      <dgm:spPr/>
      <dgm:t>
        <a:bodyPr/>
        <a:lstStyle/>
        <a:p>
          <a:endParaRPr lang="ru-RU"/>
        </a:p>
      </dgm:t>
    </dgm:pt>
    <dgm:pt modelId="{FC55837E-79C1-424E-8F97-31F86776DEE3}" type="pres">
      <dgm:prSet presAssocID="{FB448C2B-835A-47F4-A667-98BA122998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2EA51-D52C-464A-A8AE-E06193DA2041}" type="pres">
      <dgm:prSet presAssocID="{FB448C2B-835A-47F4-A667-98BA122998BD}" presName="tile2" presStyleLbl="node1" presStyleIdx="1" presStyleCnt="4"/>
      <dgm:spPr/>
      <dgm:t>
        <a:bodyPr/>
        <a:lstStyle/>
        <a:p>
          <a:endParaRPr lang="ru-RU"/>
        </a:p>
      </dgm:t>
    </dgm:pt>
    <dgm:pt modelId="{5316B02C-193F-4BD7-867B-740267CCDA4C}" type="pres">
      <dgm:prSet presAssocID="{FB448C2B-835A-47F4-A667-98BA122998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309CE-80A4-4ECA-ACB6-D6F5DB6F7F5B}" type="pres">
      <dgm:prSet presAssocID="{FB448C2B-835A-47F4-A667-98BA122998BD}" presName="tile3" presStyleLbl="node1" presStyleIdx="2" presStyleCnt="4"/>
      <dgm:spPr/>
      <dgm:t>
        <a:bodyPr/>
        <a:lstStyle/>
        <a:p>
          <a:endParaRPr lang="ru-RU"/>
        </a:p>
      </dgm:t>
    </dgm:pt>
    <dgm:pt modelId="{707F3A93-B590-46F7-A175-5DC46F7CBE64}" type="pres">
      <dgm:prSet presAssocID="{FB448C2B-835A-47F4-A667-98BA122998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0040-4A7F-459A-B9C8-B631011C1D3B}" type="pres">
      <dgm:prSet presAssocID="{FB448C2B-835A-47F4-A667-98BA122998BD}" presName="tile4" presStyleLbl="node1" presStyleIdx="3" presStyleCnt="4"/>
      <dgm:spPr/>
      <dgm:t>
        <a:bodyPr/>
        <a:lstStyle/>
        <a:p>
          <a:endParaRPr lang="ru-RU"/>
        </a:p>
      </dgm:t>
    </dgm:pt>
    <dgm:pt modelId="{8479FA4A-E2F4-4FC8-B6F7-E7FC213C08C4}" type="pres">
      <dgm:prSet presAssocID="{FB448C2B-835A-47F4-A667-98BA122998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9B5CA-7642-48C2-908C-E80C38D91B33}" type="pres">
      <dgm:prSet presAssocID="{FB448C2B-835A-47F4-A667-98BA122998BD}" presName="centerTile" presStyleLbl="fgShp" presStyleIdx="0" presStyleCnt="1" custScaleX="120690" custScaleY="11923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24AA4-0789-4E90-AF8A-FA9D0FE4D453}" srcId="{6E57440A-EDE5-41FB-955F-0C64C1C77DA8}" destId="{5E460CC0-05BB-4CE0-93C8-0BD2FB0F0E05}" srcOrd="1" destOrd="0" parTransId="{C1139B3C-0C9F-4E80-854B-A45A03D9D3F7}" sibTransId="{35FDFFB7-C9DE-421F-80D7-B76AD307A36A}"/>
    <dgm:cxn modelId="{7E765A81-0D2D-4062-99A9-16F61BF6A2CE}" srcId="{6E57440A-EDE5-41FB-955F-0C64C1C77DA8}" destId="{E6EAD9EE-B00D-4EB4-A572-937E10B696A2}" srcOrd="2" destOrd="0" parTransId="{A1EC17AD-1937-48D1-9FF4-6BEE0174426D}" sibTransId="{A0BC4BF5-6E2B-4D5C-ACF9-D82DEA2763D3}"/>
    <dgm:cxn modelId="{79BFDB6A-D1BC-45A9-8F97-609E2BF9F62D}" srcId="{6E57440A-EDE5-41FB-955F-0C64C1C77DA8}" destId="{2DD2782B-385D-4E8F-A2C5-633021DA53D4}" srcOrd="0" destOrd="0" parTransId="{D67201CF-61BE-477B-B7ED-CF5D29B5C2F5}" sibTransId="{D6C61BD9-0F5F-4BF1-8FDA-7398D8586F02}"/>
    <dgm:cxn modelId="{FA697057-08C5-40C8-9AB0-FCA86FFA9B78}" srcId="{6E57440A-EDE5-41FB-955F-0C64C1C77DA8}" destId="{9ABD921B-21BD-450D-9056-05723AB23232}" srcOrd="5" destOrd="0" parTransId="{C4FCF4E8-5D75-46C6-8667-AF8FD775FCB6}" sibTransId="{21C9EF45-33B7-44A5-8BCE-0ABD612D73D7}"/>
    <dgm:cxn modelId="{C7F97289-EDA5-4B4F-8E6F-5B9FEDE10AA7}" srcId="{6E57440A-EDE5-41FB-955F-0C64C1C77DA8}" destId="{D46DFC33-63B0-4E65-98CE-A8435A087E19}" srcOrd="3" destOrd="0" parTransId="{26D576D3-13DA-46D2-BF82-ED97899E268A}" sibTransId="{976062AD-6887-4E55-8097-1CDC5C2B108E}"/>
    <dgm:cxn modelId="{2CAB0733-257C-4061-8C41-C8EF53788C5A}" type="presOf" srcId="{6E57440A-EDE5-41FB-955F-0C64C1C77DA8}" destId="{5489B5CA-7642-48C2-908C-E80C38D91B33}" srcOrd="0" destOrd="0" presId="urn:microsoft.com/office/officeart/2005/8/layout/matrix1"/>
    <dgm:cxn modelId="{B36127AE-383D-4DDA-89C7-44F016B08A6E}" type="presOf" srcId="{5E460CC0-05BB-4CE0-93C8-0BD2FB0F0E05}" destId="{5316B02C-193F-4BD7-867B-740267CCDA4C}" srcOrd="1" destOrd="0" presId="urn:microsoft.com/office/officeart/2005/8/layout/matrix1"/>
    <dgm:cxn modelId="{D5326B55-7255-4BC1-B06B-01FE75B02739}" type="presOf" srcId="{2DD2782B-385D-4E8F-A2C5-633021DA53D4}" destId="{AB195D42-6ADD-4CD7-B71C-B439DB1B5621}" srcOrd="0" destOrd="0" presId="urn:microsoft.com/office/officeart/2005/8/layout/matrix1"/>
    <dgm:cxn modelId="{107B54BA-5B36-4E19-9E11-A8044BAC0255}" srcId="{6E57440A-EDE5-41FB-955F-0C64C1C77DA8}" destId="{99083BD1-34A6-4C5E-821A-39807ABA2377}" srcOrd="4" destOrd="0" parTransId="{CE8DC5B8-EA84-44E4-8A27-6F323B168243}" sibTransId="{7C5069A2-7A2A-4201-92AF-DAADBD2B3795}"/>
    <dgm:cxn modelId="{06D7C993-2404-492E-B604-9C0126D0E6A5}" type="presOf" srcId="{5E460CC0-05BB-4CE0-93C8-0BD2FB0F0E05}" destId="{BAA2EA51-D52C-464A-A8AE-E06193DA2041}" srcOrd="0" destOrd="0" presId="urn:microsoft.com/office/officeart/2005/8/layout/matrix1"/>
    <dgm:cxn modelId="{55D1CB26-B240-4659-832D-57F01AC36D71}" type="presOf" srcId="{D46DFC33-63B0-4E65-98CE-A8435A087E19}" destId="{AAEE0040-4A7F-459A-B9C8-B631011C1D3B}" srcOrd="0" destOrd="0" presId="urn:microsoft.com/office/officeart/2005/8/layout/matrix1"/>
    <dgm:cxn modelId="{995D57EB-4A93-4685-AC1A-E20983EB2A6A}" type="presOf" srcId="{E6EAD9EE-B00D-4EB4-A572-937E10B696A2}" destId="{F21309CE-80A4-4ECA-ACB6-D6F5DB6F7F5B}" srcOrd="0" destOrd="0" presId="urn:microsoft.com/office/officeart/2005/8/layout/matrix1"/>
    <dgm:cxn modelId="{79DCF008-FF61-4058-AB5A-50E9B3231901}" type="presOf" srcId="{2DD2782B-385D-4E8F-A2C5-633021DA53D4}" destId="{FC55837E-79C1-424E-8F97-31F86776DEE3}" srcOrd="1" destOrd="0" presId="urn:microsoft.com/office/officeart/2005/8/layout/matrix1"/>
    <dgm:cxn modelId="{FF2870AB-CDA5-453B-AD29-9C1C4F0BC437}" type="presOf" srcId="{FB448C2B-835A-47F4-A667-98BA122998BD}" destId="{A231D9A6-B160-4517-8699-EC93773CF631}" srcOrd="0" destOrd="0" presId="urn:microsoft.com/office/officeart/2005/8/layout/matrix1"/>
    <dgm:cxn modelId="{153D9A84-3329-4841-8D6D-564315E6610B}" type="presOf" srcId="{E6EAD9EE-B00D-4EB4-A572-937E10B696A2}" destId="{707F3A93-B590-46F7-A175-5DC46F7CBE64}" srcOrd="1" destOrd="0" presId="urn:microsoft.com/office/officeart/2005/8/layout/matrix1"/>
    <dgm:cxn modelId="{C279DE78-AB11-4F44-A71F-1A74409849EC}" type="presOf" srcId="{D46DFC33-63B0-4E65-98CE-A8435A087E19}" destId="{8479FA4A-E2F4-4FC8-B6F7-E7FC213C08C4}" srcOrd="1" destOrd="0" presId="urn:microsoft.com/office/officeart/2005/8/layout/matrix1"/>
    <dgm:cxn modelId="{8EBA16B7-D2D5-49CD-B8E1-3C9BF32CE54B}" srcId="{FB448C2B-835A-47F4-A667-98BA122998BD}" destId="{6E57440A-EDE5-41FB-955F-0C64C1C77DA8}" srcOrd="0" destOrd="0" parTransId="{B4825B54-64A8-4606-95B5-DA623EC4E2AD}" sibTransId="{25ACCD43-B0C4-4C85-B291-6D453652EB5C}"/>
    <dgm:cxn modelId="{9867398C-BDC0-462E-B166-BFD8807C8A75}" type="presParOf" srcId="{A231D9A6-B160-4517-8699-EC93773CF631}" destId="{9724F8A6-9DC9-4600-80AA-2A8E368BEC99}" srcOrd="0" destOrd="0" presId="urn:microsoft.com/office/officeart/2005/8/layout/matrix1"/>
    <dgm:cxn modelId="{E4A4097D-57C0-4913-A82B-94E5687E0897}" type="presParOf" srcId="{9724F8A6-9DC9-4600-80AA-2A8E368BEC99}" destId="{AB195D42-6ADD-4CD7-B71C-B439DB1B5621}" srcOrd="0" destOrd="0" presId="urn:microsoft.com/office/officeart/2005/8/layout/matrix1"/>
    <dgm:cxn modelId="{824B27C2-1AB7-4207-9BB6-E71CF6A1F4D2}" type="presParOf" srcId="{9724F8A6-9DC9-4600-80AA-2A8E368BEC99}" destId="{FC55837E-79C1-424E-8F97-31F86776DEE3}" srcOrd="1" destOrd="0" presId="urn:microsoft.com/office/officeart/2005/8/layout/matrix1"/>
    <dgm:cxn modelId="{EE2ACA0C-A7AF-4C64-A693-A4482BBA01D9}" type="presParOf" srcId="{9724F8A6-9DC9-4600-80AA-2A8E368BEC99}" destId="{BAA2EA51-D52C-464A-A8AE-E06193DA2041}" srcOrd="2" destOrd="0" presId="urn:microsoft.com/office/officeart/2005/8/layout/matrix1"/>
    <dgm:cxn modelId="{2ED2E703-1830-4B9C-9044-63F35601148E}" type="presParOf" srcId="{9724F8A6-9DC9-4600-80AA-2A8E368BEC99}" destId="{5316B02C-193F-4BD7-867B-740267CCDA4C}" srcOrd="3" destOrd="0" presId="urn:microsoft.com/office/officeart/2005/8/layout/matrix1"/>
    <dgm:cxn modelId="{3D9CF3A3-4171-4E91-B91F-128ADECD453A}" type="presParOf" srcId="{9724F8A6-9DC9-4600-80AA-2A8E368BEC99}" destId="{F21309CE-80A4-4ECA-ACB6-D6F5DB6F7F5B}" srcOrd="4" destOrd="0" presId="urn:microsoft.com/office/officeart/2005/8/layout/matrix1"/>
    <dgm:cxn modelId="{EADE7E54-31F5-498A-8F1B-AFF56B129726}" type="presParOf" srcId="{9724F8A6-9DC9-4600-80AA-2A8E368BEC99}" destId="{707F3A93-B590-46F7-A175-5DC46F7CBE64}" srcOrd="5" destOrd="0" presId="urn:microsoft.com/office/officeart/2005/8/layout/matrix1"/>
    <dgm:cxn modelId="{0FDCA332-8A4E-4831-AF00-F500447EC773}" type="presParOf" srcId="{9724F8A6-9DC9-4600-80AA-2A8E368BEC99}" destId="{AAEE0040-4A7F-459A-B9C8-B631011C1D3B}" srcOrd="6" destOrd="0" presId="urn:microsoft.com/office/officeart/2005/8/layout/matrix1"/>
    <dgm:cxn modelId="{DA57C1A9-4CFB-4C70-BE78-CDB1EC341E41}" type="presParOf" srcId="{9724F8A6-9DC9-4600-80AA-2A8E368BEC99}" destId="{8479FA4A-E2F4-4FC8-B6F7-E7FC213C08C4}" srcOrd="7" destOrd="0" presId="urn:microsoft.com/office/officeart/2005/8/layout/matrix1"/>
    <dgm:cxn modelId="{794031F8-9656-4A26-8F90-F3EA8D4ED290}" type="presParOf" srcId="{A231D9A6-B160-4517-8699-EC93773CF631}" destId="{5489B5CA-7642-48C2-908C-E80C38D91B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95D42-6ADD-4CD7-B71C-B439DB1B5621}">
      <dsp:nvSpPr>
        <dsp:cNvPr id="0" name=""/>
        <dsp:cNvSpPr/>
      </dsp:nvSpPr>
      <dsp:spPr>
        <a:xfrm rot="16200000">
          <a:off x="971035" y="-971035"/>
          <a:ext cx="2201333" cy="414340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Школьная медицина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1246201" y="-1246201"/>
        <a:ext cx="1651000" cy="4143404"/>
      </dsp:txXfrm>
    </dsp:sp>
    <dsp:sp modelId="{BAA2EA51-D52C-464A-A8AE-E06193DA2041}">
      <dsp:nvSpPr>
        <dsp:cNvPr id="0" name=""/>
        <dsp:cNvSpPr/>
      </dsp:nvSpPr>
      <dsp:spPr>
        <a:xfrm>
          <a:off x="4143404" y="0"/>
          <a:ext cx="4143404" cy="2201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Превентивная медицина</a:t>
          </a:r>
        </a:p>
      </dsp:txBody>
      <dsp:txXfrm>
        <a:off x="4143404" y="0"/>
        <a:ext cx="4143404" cy="1651000"/>
      </dsp:txXfrm>
    </dsp:sp>
    <dsp:sp modelId="{F21309CE-80A4-4ECA-ACB6-D6F5DB6F7F5B}">
      <dsp:nvSpPr>
        <dsp:cNvPr id="0" name=""/>
        <dsp:cNvSpPr/>
      </dsp:nvSpPr>
      <dsp:spPr>
        <a:xfrm rot="10800000">
          <a:off x="0" y="2201333"/>
          <a:ext cx="4143404" cy="2201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Экспертная система поддержки фармакотерапии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0" y="2751666"/>
        <a:ext cx="4143404" cy="1651000"/>
      </dsp:txXfrm>
    </dsp:sp>
    <dsp:sp modelId="{AAEE0040-4A7F-459A-B9C8-B631011C1D3B}">
      <dsp:nvSpPr>
        <dsp:cNvPr id="0" name=""/>
        <dsp:cNvSpPr/>
      </dsp:nvSpPr>
      <dsp:spPr>
        <a:xfrm rot="5400000">
          <a:off x="5114439" y="1230298"/>
          <a:ext cx="2201333" cy="414340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Ситуационный центр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389605" y="1505464"/>
        <a:ext cx="1651000" cy="4143404"/>
      </dsp:txXfrm>
    </dsp:sp>
    <dsp:sp modelId="{5489B5CA-7642-48C2-908C-E80C38D91B33}">
      <dsp:nvSpPr>
        <dsp:cNvPr id="0" name=""/>
        <dsp:cNvSpPr/>
      </dsp:nvSpPr>
      <dsp:spPr>
        <a:xfrm>
          <a:off x="2643201" y="1545149"/>
          <a:ext cx="3000404" cy="131236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регионального сегмента ЕГИСЗ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43201" y="1545149"/>
        <a:ext cx="3000404" cy="1312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D840-E16D-4EB6-8E78-76CE0C117F3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96CC-11DE-4572-8D8A-3DB88380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382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D96CC-11DE-4572-8D8A-3DB8838097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50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D96CC-11DE-4572-8D8A-3DB8838097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01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B132309-7BE6-4DB5-B1E5-13DD5DFC1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555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EB69-05B7-48E9-9CB4-BD131F078F7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42479"/>
            <a:ext cx="992346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97090" y="6473896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8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062" y="35099"/>
            <a:ext cx="1846334" cy="1745028"/>
          </a:xfrm>
          <a:prstGeom prst="rect">
            <a:avLst/>
          </a:prstGeom>
          <a:noFill/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67248" y="5478323"/>
            <a:ext cx="500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sz="1600" i="1" dirty="0" smtClean="0">
                <a:solidFill>
                  <a:srgbClr val="114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здравоохранения, семьи и социального благополучия Ульяновской области  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i="1" dirty="0" smtClean="0">
                <a:solidFill>
                  <a:srgbClr val="114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П.С. Дегтярь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8504" y="2780928"/>
            <a:ext cx="87849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3B82"/>
                </a:solidFill>
                <a:latin typeface="Times New Roman" pitchFamily="18" charset="0"/>
              </a:rPr>
              <a:t>Информатизация здравоохранения как инструмент медицины будущего</a:t>
            </a:r>
            <a:endParaRPr lang="ru-RU" altLang="ru-RU" sz="3200" b="1" dirty="0">
              <a:solidFill>
                <a:srgbClr val="003B82"/>
              </a:solidFill>
              <a:latin typeface="Times New Roman" pitchFamily="18" charset="0"/>
            </a:endParaRP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56456" y="405833"/>
            <a:ext cx="561662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600" b="1" dirty="0" smtClean="0">
                <a:solidFill>
                  <a:srgbClr val="6ADBFE"/>
                </a:solidFill>
                <a:latin typeface="Times New Roman" pitchFamily="18" charset="0"/>
              </a:rPr>
              <a:t>МЕЖДУНАРОДНЫЙ ФОРУМ «</a:t>
            </a:r>
            <a:r>
              <a:rPr lang="en-US" altLang="ru-RU" sz="1600" b="1" dirty="0" smtClean="0">
                <a:solidFill>
                  <a:srgbClr val="6ADBFE"/>
                </a:solidFill>
                <a:latin typeface="Times New Roman" pitchFamily="18" charset="0"/>
              </a:rPr>
              <a:t>MEDSOFT-2017</a:t>
            </a:r>
            <a:r>
              <a:rPr lang="ru-RU" altLang="ru-RU" sz="1600" b="1" dirty="0" smtClean="0">
                <a:solidFill>
                  <a:srgbClr val="6ADBFE"/>
                </a:solidFill>
                <a:latin typeface="Times New Roman" pitchFamily="18" charset="0"/>
              </a:rPr>
              <a:t>»</a:t>
            </a:r>
            <a:endParaRPr lang="ru-RU" altLang="ru-RU" sz="16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00472" y="119675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Отраслевой ситуационный центр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528" y="1763524"/>
            <a:ext cx="82809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Прогнозирование развития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принятие управленческих решений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80" y="2276872"/>
            <a:ext cx="3241964" cy="137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136" y="3356992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84848" y="2420888"/>
            <a:ext cx="58326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Автоматизация процесса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сбора, анализа 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представления информации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4848" y="5313402"/>
            <a:ext cx="58326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отраслевая информация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15-летний период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28" y="4653136"/>
            <a:ext cx="280831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4488" y="3789040"/>
            <a:ext cx="57606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Закрытый отраслевой портал с доступом определенным группам лиц</a:t>
            </a:r>
            <a:endParaRPr lang="ru-RU" sz="2000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514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44" y="1500174"/>
            <a:ext cx="3286148" cy="45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095744" y="1643050"/>
            <a:ext cx="5572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«Надо раз и навсегда решить вечную проблему отечественного здравоохранения – избавить врачей и медицинский средний персонал от заполнения вороха подчас бессмысленных бумаг, а ту информацию, которая реально необходима, перевести в электронную форму…».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 Российской Федерации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В.В. Путин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24042" y="135729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Модернизация  здравоохранения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3066" y="207167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225 млн.руб.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80968" y="2786058"/>
          <a:ext cx="435771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38158" y="207167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затрат на информатизацию (%)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953000" y="2428868"/>
          <a:ext cx="42862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2406" y="121442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Региональная медицинская информационная система – РМИС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20000" y="1484784"/>
            <a:ext cx="8713520" cy="4920468"/>
            <a:chOff x="395288" y="908050"/>
            <a:chExt cx="8967296" cy="564224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042988" y="4102817"/>
              <a:ext cx="720725" cy="4056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Vyatta</a:t>
              </a: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Core</a:t>
              </a:r>
              <a:endPara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203575" y="4292600"/>
              <a:ext cx="720725" cy="28892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VipNet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875463" y="4221163"/>
              <a:ext cx="720725" cy="28733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VipNet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94920" y="3213100"/>
              <a:ext cx="956356" cy="287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Vyatta</a:t>
              </a: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Core</a:t>
              </a:r>
              <a:endPara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64163" y="3213100"/>
              <a:ext cx="720725" cy="2873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VipNet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284663" y="1196975"/>
              <a:ext cx="719137" cy="2873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VipNet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956550" y="2205038"/>
              <a:ext cx="719138" cy="28733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VipNet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hape 46"/>
            <p:cNvCxnSpPr>
              <a:stCxn id="39" idx="0"/>
              <a:endCxn id="43" idx="1"/>
            </p:cNvCxnSpPr>
            <p:nvPr/>
          </p:nvCxnSpPr>
          <p:spPr>
            <a:xfrm rot="5400000" flipH="1" flipV="1">
              <a:off x="1776112" y="2984009"/>
              <a:ext cx="746048" cy="1491570"/>
            </a:xfrm>
            <a:prstGeom prst="bentConnector2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hape 65"/>
            <p:cNvCxnSpPr>
              <a:stCxn id="41" idx="0"/>
              <a:endCxn id="44" idx="2"/>
            </p:cNvCxnSpPr>
            <p:nvPr/>
          </p:nvCxnSpPr>
          <p:spPr>
            <a:xfrm rot="5400000" flipH="1" flipV="1">
              <a:off x="4248151" y="2816225"/>
              <a:ext cx="792162" cy="2160587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69"/>
            <p:cNvCxnSpPr>
              <a:stCxn id="44" idx="0"/>
              <a:endCxn id="46" idx="2"/>
            </p:cNvCxnSpPr>
            <p:nvPr/>
          </p:nvCxnSpPr>
          <p:spPr>
            <a:xfrm rot="5400000" flipH="1" flipV="1">
              <a:off x="6660356" y="1556544"/>
              <a:ext cx="720725" cy="2592388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stCxn id="42" idx="0"/>
              <a:endCxn id="44" idx="3"/>
            </p:cNvCxnSpPr>
            <p:nvPr/>
          </p:nvCxnSpPr>
          <p:spPr>
            <a:xfrm rot="16200000" flipV="1">
              <a:off x="6228557" y="3213894"/>
              <a:ext cx="863600" cy="1150937"/>
            </a:xfrm>
            <a:prstGeom prst="bentConnector2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39" idx="2"/>
            </p:cNvCxnSpPr>
            <p:nvPr/>
          </p:nvCxnSpPr>
          <p:spPr>
            <a:xfrm rot="5400000">
              <a:off x="1330257" y="4580778"/>
              <a:ext cx="145373" cy="816"/>
            </a:xfrm>
            <a:prstGeom prst="line">
              <a:avLst/>
            </a:prstGeom>
            <a:ln w="76200">
              <a:solidFill>
                <a:srgbClr val="17B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>
              <a:stCxn id="41" idx="2"/>
            </p:cNvCxnSpPr>
            <p:nvPr/>
          </p:nvCxnSpPr>
          <p:spPr>
            <a:xfrm>
              <a:off x="3563938" y="4581525"/>
              <a:ext cx="0" cy="1428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42" idx="2"/>
            </p:cNvCxnSpPr>
            <p:nvPr/>
          </p:nvCxnSpPr>
          <p:spPr>
            <a:xfrm flipV="1">
              <a:off x="7235825" y="4508500"/>
              <a:ext cx="0" cy="4333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/>
            <p:nvPr/>
          </p:nvCxnSpPr>
          <p:spPr>
            <a:xfrm flipV="1">
              <a:off x="3851275" y="2852738"/>
              <a:ext cx="828675" cy="504825"/>
            </a:xfrm>
            <a:prstGeom prst="bentConnector2">
              <a:avLst/>
            </a:prstGeom>
            <a:ln w="76200">
              <a:solidFill>
                <a:srgbClr val="1485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44" idx="1"/>
            </p:cNvCxnSpPr>
            <p:nvPr/>
          </p:nvCxnSpPr>
          <p:spPr>
            <a:xfrm flipH="1">
              <a:off x="4716463" y="3357563"/>
              <a:ext cx="647700" cy="0"/>
            </a:xfrm>
            <a:prstGeom prst="line">
              <a:avLst/>
            </a:prstGeom>
            <a:ln w="76200">
              <a:solidFill>
                <a:srgbClr val="1485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endCxn id="45" idx="2"/>
            </p:cNvCxnSpPr>
            <p:nvPr/>
          </p:nvCxnSpPr>
          <p:spPr>
            <a:xfrm flipV="1">
              <a:off x="4643438" y="1484313"/>
              <a:ext cx="0" cy="360362"/>
            </a:xfrm>
            <a:prstGeom prst="line">
              <a:avLst/>
            </a:prstGeom>
            <a:ln w="76200">
              <a:solidFill>
                <a:srgbClr val="1485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95288" y="989967"/>
              <a:ext cx="1008062" cy="6553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ЦОД МЗ РФ</a:t>
              </a:r>
            </a:p>
          </p:txBody>
        </p:sp>
        <p:cxnSp>
          <p:nvCxnSpPr>
            <p:cNvPr id="58" name="Прямая соединительная линия 57"/>
            <p:cNvCxnSpPr>
              <a:stCxn id="45" idx="1"/>
              <a:endCxn id="57" idx="6"/>
            </p:cNvCxnSpPr>
            <p:nvPr/>
          </p:nvCxnSpPr>
          <p:spPr>
            <a:xfrm rot="10800000">
              <a:off x="1403351" y="1317636"/>
              <a:ext cx="2881313" cy="230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Группа 113"/>
            <p:cNvGrpSpPr>
              <a:grpSpLocks/>
            </p:cNvGrpSpPr>
            <p:nvPr/>
          </p:nvGrpSpPr>
          <p:grpSpPr bwMode="auto">
            <a:xfrm>
              <a:off x="3132138" y="5873747"/>
              <a:ext cx="5484127" cy="676546"/>
              <a:chOff x="611560" y="5789918"/>
              <a:chExt cx="5484081" cy="676546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611560" y="5934381"/>
                <a:ext cx="360359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101"/>
              <p:cNvSpPr txBox="1">
                <a:spLocks noChangeArrowheads="1"/>
              </p:cNvSpPr>
              <p:nvPr/>
            </p:nvSpPr>
            <p:spPr bwMode="auto">
              <a:xfrm>
                <a:off x="1043608" y="5789918"/>
                <a:ext cx="5052033" cy="317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КСПД (от 2 до 100 Мбит/сек, ВОЛС и </a:t>
                </a:r>
                <a:r>
                  <a:rPr lang="en-US" sz="1200" b="1">
                    <a:latin typeface="Times New Roman" pitchFamily="18" charset="0"/>
                    <a:cs typeface="Times New Roman" pitchFamily="18" charset="0"/>
                  </a:rPr>
                  <a:t>XDSL</a:t>
                </a:r>
                <a:r>
                  <a:rPr lang="ru-RU" sz="1200" b="1">
                    <a:latin typeface="Times New Roman" pitchFamily="18" charset="0"/>
                    <a:cs typeface="Times New Roman" pitchFamily="18" charset="0"/>
                  </a:rPr>
                  <a:t>,  с резервным каналом)</a:t>
                </a:r>
              </a:p>
            </p:txBody>
          </p:sp>
          <p:sp>
            <p:nvSpPr>
              <p:cNvPr id="96" name="TextBox 102"/>
              <p:cNvSpPr txBox="1">
                <a:spLocks noChangeArrowheads="1"/>
              </p:cNvSpPr>
              <p:nvPr/>
            </p:nvSpPr>
            <p:spPr bwMode="auto">
              <a:xfrm>
                <a:off x="1036005" y="5984999"/>
                <a:ext cx="2145833" cy="317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 dirty="0">
                    <a:latin typeface="Times New Roman" pitchFamily="18" charset="0"/>
                    <a:cs typeface="Times New Roman" pitchFamily="18" charset="0"/>
                  </a:rPr>
                  <a:t>ВОЛС общего пользования</a:t>
                </a:r>
              </a:p>
            </p:txBody>
          </p:sp>
          <p:sp>
            <p:nvSpPr>
              <p:cNvPr id="97" name="TextBox 103"/>
              <p:cNvSpPr txBox="1">
                <a:spLocks noChangeArrowheads="1"/>
              </p:cNvSpPr>
              <p:nvPr/>
            </p:nvSpPr>
            <p:spPr bwMode="auto">
              <a:xfrm>
                <a:off x="1036005" y="6148833"/>
                <a:ext cx="2103799" cy="317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XDSL</a:t>
                </a:r>
                <a:r>
                  <a:rPr lang="ru-RU" sz="1200" b="1" dirty="0">
                    <a:latin typeface="Times New Roman" pitchFamily="18" charset="0"/>
                    <a:cs typeface="Times New Roman" pitchFamily="18" charset="0"/>
                  </a:rPr>
                  <a:t> общего пользования</a:t>
                </a:r>
              </a:p>
            </p:txBody>
          </p: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611560" y="6148833"/>
                <a:ext cx="360359" cy="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611560" y="6312668"/>
                <a:ext cx="360359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106"/>
            <p:cNvSpPr txBox="1">
              <a:spLocks noChangeArrowheads="1"/>
            </p:cNvSpPr>
            <p:nvPr/>
          </p:nvSpPr>
          <p:spPr bwMode="auto">
            <a:xfrm>
              <a:off x="684213" y="5661025"/>
              <a:ext cx="1727200" cy="31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более 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4000 </a:t>
              </a:r>
              <a:r>
                <a:rPr lang="ru-RU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АРМ</a:t>
              </a:r>
            </a:p>
          </p:txBody>
        </p:sp>
        <p:cxnSp>
          <p:nvCxnSpPr>
            <p:cNvPr id="61" name="Прямая соединительная линия 60"/>
            <p:cNvCxnSpPr>
              <a:stCxn id="46" idx="0"/>
            </p:cNvCxnSpPr>
            <p:nvPr/>
          </p:nvCxnSpPr>
          <p:spPr>
            <a:xfrm flipV="1">
              <a:off x="8316913" y="2065338"/>
              <a:ext cx="0" cy="139700"/>
            </a:xfrm>
            <a:prstGeom prst="line">
              <a:avLst/>
            </a:prstGeom>
            <a:ln w="76200">
              <a:solidFill>
                <a:srgbClr val="D9F1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0113" y="4652963"/>
              <a:ext cx="1101725" cy="885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63" name="Прямоугольник 110"/>
            <p:cNvSpPr>
              <a:spLocks noChangeArrowheads="1"/>
            </p:cNvSpPr>
            <p:nvPr/>
          </p:nvSpPr>
          <p:spPr bwMode="auto">
            <a:xfrm>
              <a:off x="684213" y="5516563"/>
              <a:ext cx="1696077" cy="29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Государственные МО</a:t>
              </a:r>
            </a:p>
          </p:txBody>
        </p:sp>
        <p:pic>
          <p:nvPicPr>
            <p:cNvPr id="6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788" y="4797425"/>
              <a:ext cx="1693862" cy="7000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65" name="TextBox 112"/>
            <p:cNvSpPr txBox="1">
              <a:spLocks noChangeArrowheads="1"/>
            </p:cNvSpPr>
            <p:nvPr/>
          </p:nvSpPr>
          <p:spPr bwMode="auto">
            <a:xfrm>
              <a:off x="7640638" y="908050"/>
              <a:ext cx="1721946" cy="42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ТФОМС, СМО</a:t>
              </a:r>
            </a:p>
          </p:txBody>
        </p:sp>
        <p:sp>
          <p:nvSpPr>
            <p:cNvPr id="86" name="Прямоугольник 114"/>
            <p:cNvSpPr>
              <a:spLocks noChangeArrowheads="1"/>
            </p:cNvSpPr>
            <p:nvPr/>
          </p:nvSpPr>
          <p:spPr bwMode="auto">
            <a:xfrm>
              <a:off x="2627313" y="5589587"/>
              <a:ext cx="1584325" cy="29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ведомственные МО</a:t>
              </a:r>
            </a:p>
          </p:txBody>
        </p:sp>
        <p:sp>
          <p:nvSpPr>
            <p:cNvPr id="87" name="Прямоугольник 115"/>
            <p:cNvSpPr>
              <a:spLocks noChangeArrowheads="1"/>
            </p:cNvSpPr>
            <p:nvPr/>
          </p:nvSpPr>
          <p:spPr bwMode="auto">
            <a:xfrm>
              <a:off x="5795963" y="5516563"/>
              <a:ext cx="3190875" cy="31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  <a:cs typeface="Times New Roman" pitchFamily="18" charset="0"/>
                </a:rPr>
                <a:t>МО иной формы собственности</a:t>
              </a:r>
            </a:p>
          </p:txBody>
        </p:sp>
        <p:pic>
          <p:nvPicPr>
            <p:cNvPr id="88" name="Picture 7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/>
            <a:stretch/>
          </p:blipFill>
          <p:spPr bwMode="auto">
            <a:xfrm>
              <a:off x="7812088" y="1196975"/>
              <a:ext cx="1090612" cy="966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  <p:pic>
          <p:nvPicPr>
            <p:cNvPr id="8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6238" y="4581525"/>
              <a:ext cx="1217612" cy="1057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90" name="Picture 3" descr="C:\Users\Start\AppData\Local\Microsoft\Windows\Temporary Internet Files\Content.IE5\HABGY1FU\MC900434847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0200" y="1773238"/>
              <a:ext cx="1257300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2915816" y="1988840"/>
              <a:ext cx="1371223" cy="476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Серверная группа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МИАЦ</a:t>
              </a:r>
              <a:endParaRPr lang="ru-RU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45"/>
            <p:cNvSpPr txBox="1">
              <a:spLocks noChangeArrowheads="1"/>
            </p:cNvSpPr>
            <p:nvPr/>
          </p:nvSpPr>
          <p:spPr bwMode="auto">
            <a:xfrm>
              <a:off x="7348538" y="2852738"/>
              <a:ext cx="1795462" cy="74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b="1" i="1" u="sng" dirty="0">
                  <a:latin typeface="Times New Roman" pitchFamily="18" charset="0"/>
                  <a:cs typeface="Times New Roman" pitchFamily="18" charset="0"/>
                </a:rPr>
                <a:t>Расчётный центр </a:t>
              </a:r>
              <a:endParaRPr lang="ru-RU" sz="9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900" b="1" i="1" u="sng" dirty="0" smtClean="0">
                  <a:latin typeface="Times New Roman" pitchFamily="18" charset="0"/>
                  <a:cs typeface="Times New Roman" pitchFamily="18" charset="0"/>
                </a:rPr>
                <a:t>Регистр застрахованного и прикреплённого населения</a:t>
              </a:r>
              <a:endParaRPr lang="ru-RU" sz="900" b="1" i="1" u="sng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9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25008" y="4162190"/>
            <a:ext cx="4214842" cy="1643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Региональная медицинская информационная система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(РМИС)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управляет всеми медицинскими процессами на территории всей Ульяновской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артинки\!!!!Макеты\Карты\РМИС\Со стрелками Ул обл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87238" y="1264373"/>
            <a:ext cx="5357850" cy="5099199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13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656856" y="2492896"/>
            <a:ext cx="1296144" cy="216024"/>
          </a:xfrm>
          <a:prstGeom prst="straightConnector1">
            <a:avLst/>
          </a:prstGeom>
          <a:ln w="19050">
            <a:solidFill>
              <a:srgbClr val="114B9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41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38488" y="1357298"/>
            <a:ext cx="261096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регистратура»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расписания приема врача, регистрация пациентов, запись на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95612" y="2214554"/>
            <a:ext cx="2786082" cy="1857388"/>
          </a:xfrm>
          <a:prstGeom prst="roundRect">
            <a:avLst/>
          </a:prstGeom>
          <a:solidFill>
            <a:srgbClr val="FFC000"/>
          </a:solidFill>
          <a:ln>
            <a:gradFill>
              <a:gsLst>
                <a:gs pos="100000">
                  <a:srgbClr val="C00000"/>
                </a:gs>
                <a:gs pos="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Модули основного функционала РМИС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5282" y="4239828"/>
            <a:ext cx="2714644" cy="68937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 ГИБДД»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выданных справок,  организации взаимодействия с ГИБДД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7596" y="1372450"/>
            <a:ext cx="2668016" cy="6992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«Лист 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нетрудноспособности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учёт больничных листов с возможностью впечатывания в бланк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53132" y="2143115"/>
            <a:ext cx="3643338" cy="57966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«Медицинское свидетельство о перинатальной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смерти» 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учёт свидетельств, формирование отчётности, взаимодействие с ЗАГС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953133" y="1428737"/>
            <a:ext cx="2714643" cy="64294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«Медицинское свидетельство о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смерти» 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учёт свидетельств, формирование отчётности, взаимодействие с ЗАГС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38092" y="2143116"/>
            <a:ext cx="2643206" cy="50006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«Иммунопрофилактика»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и планирование прививок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0"/>
          <p:cNvGrpSpPr/>
          <p:nvPr/>
        </p:nvGrpSpPr>
        <p:grpSpPr>
          <a:xfrm>
            <a:off x="7580331" y="2944442"/>
            <a:ext cx="934198" cy="851165"/>
            <a:chOff x="3851920" y="1124744"/>
            <a:chExt cx="1258208" cy="1728393"/>
          </a:xfrm>
        </p:grpSpPr>
        <p:pic>
          <p:nvPicPr>
            <p:cNvPr id="114" name="Picture 3" descr="C:\Users\Start\AppData\Local\Microsoft\Windows\Temporary Internet Files\Content.IE5\HABGY1FU\MC90043484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124744"/>
              <a:ext cx="1258208" cy="1258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2"/>
            <p:cNvSpPr txBox="1"/>
            <p:nvPr/>
          </p:nvSpPr>
          <p:spPr>
            <a:xfrm>
              <a:off x="3926017" y="2254304"/>
              <a:ext cx="901672" cy="598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dirty="0" smtClean="0"/>
                <a:t>РМИС</a:t>
              </a:r>
              <a:endParaRPr lang="ru-RU" sz="1400" dirty="0"/>
            </a:p>
          </p:txBody>
        </p:sp>
      </p:grp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31" y="3741530"/>
            <a:ext cx="1311243" cy="56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33"/>
          <p:cNvSpPr txBox="1"/>
          <p:nvPr/>
        </p:nvSpPr>
        <p:spPr>
          <a:xfrm>
            <a:off x="8696353" y="3567492"/>
            <a:ext cx="562146" cy="29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ЗАГС</a:t>
            </a:r>
            <a:endParaRPr lang="ru-RU" sz="1400" dirty="0"/>
          </a:p>
        </p:txBody>
      </p:sp>
      <p:pic>
        <p:nvPicPr>
          <p:cNvPr id="54" name="Picture 2" descr="C:\Users\Евгений\Pictures\Картинки для презентаций\17034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1207" y="4088695"/>
            <a:ext cx="841902" cy="7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 descr="C:\Users\Евгений\Pictures\Картинки для презентаций\1703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875" y="4022591"/>
            <a:ext cx="847378" cy="7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Евгений\Pictures\Картинки для презентаций\17034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258" y="2938811"/>
            <a:ext cx="839351" cy="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:\Users\Евгений\Pictures\Картинки для презентаций\17034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0006" y="3619359"/>
            <a:ext cx="871803" cy="6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Группа 29"/>
          <p:cNvGrpSpPr/>
          <p:nvPr/>
        </p:nvGrpSpPr>
        <p:grpSpPr>
          <a:xfrm rot="674766">
            <a:off x="6783456" y="2822459"/>
            <a:ext cx="1259017" cy="452650"/>
            <a:chOff x="1834143" y="1517544"/>
            <a:chExt cx="2587019" cy="472413"/>
          </a:xfrm>
        </p:grpSpPr>
        <p:cxnSp>
          <p:nvCxnSpPr>
            <p:cNvPr id="112" name="Прямая со стрелкой 30"/>
            <p:cNvCxnSpPr>
              <a:stCxn id="56" idx="3"/>
            </p:cNvCxnSpPr>
            <p:nvPr/>
          </p:nvCxnSpPr>
          <p:spPr>
            <a:xfrm rot="20925234" flipV="1">
              <a:off x="2261380" y="1901463"/>
              <a:ext cx="1261062" cy="88494"/>
            </a:xfrm>
            <a:prstGeom prst="straightConnector1">
              <a:avLst/>
            </a:prstGeom>
            <a:ln w="44450" cmpd="sng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25"/>
            <p:cNvSpPr txBox="1"/>
            <p:nvPr/>
          </p:nvSpPr>
          <p:spPr>
            <a:xfrm rot="20591041">
              <a:off x="1834143" y="1517544"/>
              <a:ext cx="25870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Свидетельство о смерти</a:t>
              </a:r>
            </a:p>
          </p:txBody>
        </p:sp>
      </p:grpSp>
      <p:grpSp>
        <p:nvGrpSpPr>
          <p:cNvPr id="59" name="Группа 32"/>
          <p:cNvGrpSpPr/>
          <p:nvPr/>
        </p:nvGrpSpPr>
        <p:grpSpPr>
          <a:xfrm rot="11087993">
            <a:off x="8296050" y="3155380"/>
            <a:ext cx="939434" cy="448258"/>
            <a:chOff x="5123074" y="1319646"/>
            <a:chExt cx="1258725" cy="537516"/>
          </a:xfrm>
        </p:grpSpPr>
        <p:cxnSp>
          <p:nvCxnSpPr>
            <p:cNvPr id="110" name="Прямая со стрелкой 109"/>
            <p:cNvCxnSpPr/>
            <p:nvPr/>
          </p:nvCxnSpPr>
          <p:spPr>
            <a:xfrm rot="10512007">
              <a:off x="5534751" y="1319646"/>
              <a:ext cx="657574" cy="415005"/>
            </a:xfrm>
            <a:prstGeom prst="straightConnector1">
              <a:avLst/>
            </a:prstGeom>
            <a:ln w="44450" cmpd="sng">
              <a:solidFill>
                <a:schemeClr val="accent3">
                  <a:lumMod val="75000"/>
                </a:schemeClr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36"/>
            <p:cNvSpPr txBox="1"/>
            <p:nvPr/>
          </p:nvSpPr>
          <p:spPr>
            <a:xfrm rot="12670044">
              <a:off x="5123074" y="1590800"/>
              <a:ext cx="1258725" cy="26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Сведения </a:t>
              </a:r>
            </a:p>
          </p:txBody>
        </p:sp>
      </p:grpSp>
      <p:grpSp>
        <p:nvGrpSpPr>
          <p:cNvPr id="60" name="Группа 35"/>
          <p:cNvGrpSpPr/>
          <p:nvPr/>
        </p:nvGrpSpPr>
        <p:grpSpPr>
          <a:xfrm rot="20278924">
            <a:off x="7065954" y="3565879"/>
            <a:ext cx="450707" cy="334409"/>
            <a:chOff x="2195736" y="1844824"/>
            <a:chExt cx="1296144" cy="349009"/>
          </a:xfrm>
        </p:grpSpPr>
        <p:cxnSp>
          <p:nvCxnSpPr>
            <p:cNvPr id="108" name="Прямая со стрелкой 107"/>
            <p:cNvCxnSpPr/>
            <p:nvPr/>
          </p:nvCxnSpPr>
          <p:spPr>
            <a:xfrm>
              <a:off x="2195736" y="1844824"/>
              <a:ext cx="1296144" cy="0"/>
            </a:xfrm>
            <a:prstGeom prst="straightConnector1">
              <a:avLst/>
            </a:prstGeom>
            <a:ln w="44450" cmpd="sng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31"/>
            <p:cNvSpPr txBox="1"/>
            <p:nvPr/>
          </p:nvSpPr>
          <p:spPr>
            <a:xfrm>
              <a:off x="2668430" y="191683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38"/>
          <p:cNvGrpSpPr/>
          <p:nvPr/>
        </p:nvGrpSpPr>
        <p:grpSpPr>
          <a:xfrm rot="17976962">
            <a:off x="7421373" y="3751577"/>
            <a:ext cx="423174" cy="363309"/>
            <a:chOff x="2195736" y="1844824"/>
            <a:chExt cx="1296144" cy="349009"/>
          </a:xfrm>
        </p:grpSpPr>
        <p:cxnSp>
          <p:nvCxnSpPr>
            <p:cNvPr id="106" name="Прямая со стрелкой 105"/>
            <p:cNvCxnSpPr/>
            <p:nvPr/>
          </p:nvCxnSpPr>
          <p:spPr>
            <a:xfrm>
              <a:off x="2195736" y="1844824"/>
              <a:ext cx="1296144" cy="0"/>
            </a:xfrm>
            <a:prstGeom prst="straightConnector1">
              <a:avLst/>
            </a:prstGeom>
            <a:ln w="44450" cmpd="sng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31"/>
            <p:cNvSpPr txBox="1"/>
            <p:nvPr/>
          </p:nvSpPr>
          <p:spPr>
            <a:xfrm>
              <a:off x="2668430" y="191683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Группа 41"/>
          <p:cNvGrpSpPr/>
          <p:nvPr/>
        </p:nvGrpSpPr>
        <p:grpSpPr>
          <a:xfrm rot="15521408">
            <a:off x="6854437" y="3885250"/>
            <a:ext cx="437259" cy="363309"/>
            <a:chOff x="2195736" y="1844824"/>
            <a:chExt cx="1296144" cy="349009"/>
          </a:xfrm>
        </p:grpSpPr>
        <p:cxnSp>
          <p:nvCxnSpPr>
            <p:cNvPr id="99" name="Прямая со стрелкой 98"/>
            <p:cNvCxnSpPr/>
            <p:nvPr/>
          </p:nvCxnSpPr>
          <p:spPr>
            <a:xfrm>
              <a:off x="2195736" y="1844824"/>
              <a:ext cx="1296144" cy="0"/>
            </a:xfrm>
            <a:prstGeom prst="straightConnector1">
              <a:avLst/>
            </a:prstGeom>
            <a:ln w="44450" cmpd="sng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31"/>
            <p:cNvSpPr txBox="1"/>
            <p:nvPr/>
          </p:nvSpPr>
          <p:spPr>
            <a:xfrm>
              <a:off x="2668430" y="191683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3809992" y="5000636"/>
            <a:ext cx="3286148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Флюоротека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флюорографических осмотров населения области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19"/>
          <p:cNvSpPr/>
          <p:nvPr/>
        </p:nvSpPr>
        <p:spPr>
          <a:xfrm>
            <a:off x="3971577" y="5691576"/>
            <a:ext cx="2981687" cy="59494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«Взаиморасчеты»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 программ страхования, тарифов и формирование реестров-счетов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9530" y="3507206"/>
            <a:ext cx="2700782" cy="63617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стационара»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пациента от приёмного покоя до выписки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Скругленный прямоугольник 16"/>
          <p:cNvSpPr/>
          <p:nvPr/>
        </p:nvSpPr>
        <p:spPr>
          <a:xfrm>
            <a:off x="95216" y="2739110"/>
            <a:ext cx="2668016" cy="68989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медицинская карта»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рабочее место врача амбулаторно-поликлинического звена и стационара</a:t>
            </a:r>
          </a:p>
          <a:p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Picture 7"/>
          <p:cNvPicPr>
            <a:picLocks noChangeAspect="1" noChangeArrowheads="1"/>
          </p:cNvPicPr>
          <p:nvPr/>
        </p:nvPicPr>
        <p:blipFill rotWithShape="1">
          <a:blip r:embed="rId10" cstate="print"/>
          <a:srcRect/>
          <a:stretch/>
        </p:blipFill>
        <p:spPr bwMode="auto">
          <a:xfrm>
            <a:off x="3009302" y="5077708"/>
            <a:ext cx="656309" cy="69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8" name="Picture 2" descr="C:\Users\Евгений\Pictures\Картинки для презентаций\17034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845" y="5106643"/>
            <a:ext cx="803493" cy="6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Группа 46"/>
          <p:cNvGrpSpPr/>
          <p:nvPr/>
        </p:nvGrpSpPr>
        <p:grpSpPr>
          <a:xfrm>
            <a:off x="1523216" y="5209747"/>
            <a:ext cx="930288" cy="1034100"/>
            <a:chOff x="3851920" y="1124744"/>
            <a:chExt cx="1258208" cy="1945326"/>
          </a:xfrm>
        </p:grpSpPr>
        <p:pic>
          <p:nvPicPr>
            <p:cNvPr id="97" name="Picture 3" descr="C:\Users\Start\AppData\Local\Microsoft\Windows\Temporary Internet Files\Content.IE5\HABGY1FU\MC90043484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124744"/>
              <a:ext cx="1258208" cy="1258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106"/>
            <p:cNvSpPr txBox="1"/>
            <p:nvPr/>
          </p:nvSpPr>
          <p:spPr>
            <a:xfrm>
              <a:off x="3876431" y="2348879"/>
              <a:ext cx="1225938" cy="72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dirty="0" smtClean="0"/>
                <a:t>База данных</a:t>
              </a:r>
            </a:p>
            <a:p>
              <a:pPr algn="ctr"/>
              <a:r>
                <a:rPr lang="ru-RU" sz="1000" dirty="0" smtClean="0"/>
                <a:t>МИАЦ</a:t>
              </a:r>
              <a:endParaRPr lang="ru-RU" sz="1000" dirty="0"/>
            </a:p>
          </p:txBody>
        </p:sp>
      </p:grpSp>
      <p:grpSp>
        <p:nvGrpSpPr>
          <p:cNvPr id="90" name="Группа 49"/>
          <p:cNvGrpSpPr/>
          <p:nvPr/>
        </p:nvGrpSpPr>
        <p:grpSpPr>
          <a:xfrm rot="1028155">
            <a:off x="636186" y="5727782"/>
            <a:ext cx="797446" cy="410554"/>
            <a:chOff x="2316121" y="1811520"/>
            <a:chExt cx="1198422" cy="428479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20571845">
              <a:off x="2790624" y="1811520"/>
              <a:ext cx="723919" cy="145813"/>
            </a:xfrm>
            <a:prstGeom prst="straightConnector1">
              <a:avLst/>
            </a:prstGeom>
            <a:ln w="44450" cmpd="sng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3"/>
            <p:cNvSpPr txBox="1"/>
            <p:nvPr/>
          </p:nvSpPr>
          <p:spPr>
            <a:xfrm>
              <a:off x="2316121" y="1870667"/>
              <a:ext cx="10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Сведения о справке</a:t>
              </a:r>
            </a:p>
          </p:txBody>
        </p:sp>
      </p:grpSp>
      <p:grpSp>
        <p:nvGrpSpPr>
          <p:cNvPr id="91" name="Группа 52"/>
          <p:cNvGrpSpPr/>
          <p:nvPr/>
        </p:nvGrpSpPr>
        <p:grpSpPr>
          <a:xfrm rot="18951888">
            <a:off x="2101582" y="5522610"/>
            <a:ext cx="1250034" cy="422113"/>
            <a:chOff x="5182250" y="1504802"/>
            <a:chExt cx="1280929" cy="515459"/>
          </a:xfrm>
        </p:grpSpPr>
        <p:cxnSp>
          <p:nvCxnSpPr>
            <p:cNvPr id="93" name="Прямая со стрелкой 92"/>
            <p:cNvCxnSpPr/>
            <p:nvPr/>
          </p:nvCxnSpPr>
          <p:spPr>
            <a:xfrm rot="2648112" flipH="1">
              <a:off x="5438728" y="1504802"/>
              <a:ext cx="597340" cy="159193"/>
            </a:xfrm>
            <a:prstGeom prst="straightConnector1">
              <a:avLst/>
            </a:prstGeom>
            <a:ln w="44450" cmpd="sng">
              <a:solidFill>
                <a:schemeClr val="accent3">
                  <a:lumMod val="75000"/>
                </a:schemeClr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01"/>
            <p:cNvSpPr txBox="1"/>
            <p:nvPr/>
          </p:nvSpPr>
          <p:spPr>
            <a:xfrm rot="1628090">
              <a:off x="5182250" y="1650929"/>
              <a:ext cx="1280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Проверка подлинности</a:t>
              </a:r>
            </a:p>
          </p:txBody>
        </p:sp>
      </p:grpSp>
      <p:sp>
        <p:nvSpPr>
          <p:cNvPr id="92" name="TextBox 107"/>
          <p:cNvSpPr txBox="1"/>
          <p:nvPr/>
        </p:nvSpPr>
        <p:spPr>
          <a:xfrm>
            <a:off x="2867436" y="4936180"/>
            <a:ext cx="657795" cy="265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ГИБДД</a:t>
            </a:r>
            <a:endParaRPr lang="ru-RU" sz="1200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381365" y="4214818"/>
            <a:ext cx="2786082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«ВМП»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мед. документации при направлении  на ВМП в электронном виде</a:t>
            </a:r>
          </a:p>
        </p:txBody>
      </p:sp>
      <p:sp>
        <p:nvSpPr>
          <p:cNvPr id="117" name="Скругленный прямоугольник 19"/>
          <p:cNvSpPr/>
          <p:nvPr/>
        </p:nvSpPr>
        <p:spPr>
          <a:xfrm>
            <a:off x="7239016" y="4929198"/>
            <a:ext cx="2357454" cy="64294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«ГЛОНАСС»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диспетчеризации автомобильного транспорта «АДИС»</a:t>
            </a:r>
          </a:p>
        </p:txBody>
      </p:sp>
      <p:sp>
        <p:nvSpPr>
          <p:cNvPr id="118" name="Скругленный прямоугольник 19"/>
          <p:cNvSpPr/>
          <p:nvPr/>
        </p:nvSpPr>
        <p:spPr>
          <a:xfrm>
            <a:off x="7096140" y="5643578"/>
            <a:ext cx="2500330" cy="64294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информационные системы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направление на анализы и получение результатов</a:t>
            </a:r>
          </a:p>
        </p:txBody>
      </p:sp>
      <p:sp>
        <p:nvSpPr>
          <p:cNvPr id="67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595414" y="128586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Проекты информатизации здравоохранения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640816349"/>
              </p:ext>
            </p:extLst>
          </p:nvPr>
        </p:nvGraphicFramePr>
        <p:xfrm>
          <a:off x="809596" y="1857364"/>
          <a:ext cx="8286808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292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01902" y="2416552"/>
            <a:ext cx="0" cy="32218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72480" y="1772816"/>
            <a:ext cx="6143668" cy="64294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701109" y="2823296"/>
            <a:ext cx="642943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701106" y="4342304"/>
            <a:ext cx="642943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701107" y="5636860"/>
            <a:ext cx="642943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344051" y="2466106"/>
            <a:ext cx="5072097" cy="122812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обследований  школьников для своевременного выявления рисков развития хронических заболеваний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44051" y="3785331"/>
            <a:ext cx="5072097" cy="11330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санитарно-гигиенических факторов, влияющих на состояние  здоровья  школьника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4051" y="5011466"/>
            <a:ext cx="5072097" cy="11310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школьников ценностных установок, жизненных приоритетов на здоровый образ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D:\User\Desktop\zdorovyy-shko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36" y="3033645"/>
            <a:ext cx="3000396" cy="1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://1beautynews.com/wp-content/uploads/2013/08/DSC_1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74" y="4778061"/>
            <a:ext cx="3000396" cy="157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7" descr="http://www.matrony.ru/wp-content/uploads/rabota-dlja-shkolnyk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50" y="1571612"/>
            <a:ext cx="25717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90245" y="1268760"/>
            <a:ext cx="419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ШКОЛЬНАЯ МЕДИЦИНА</a:t>
            </a:r>
            <a:endParaRPr lang="ru-RU" alt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1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39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48544" y="125282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Концепция платформы «Превентивная медицина»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Ульяновской области</a:t>
            </a:r>
          </a:p>
        </p:txBody>
      </p: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552" y="2060848"/>
            <a:ext cx="78581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512840" y="378148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МИАЦ /РМИС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УЦТТ/</a:t>
            </a:r>
            <a:r>
              <a:rPr lang="en-US" sz="2000" b="1" dirty="0" smtClean="0">
                <a:solidFill>
                  <a:schemeClr val="bg1"/>
                </a:solidFill>
              </a:rPr>
              <a:t>ULNANOTECH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48544" y="119675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Экспертная система поддержки фармакотерапии</a:t>
            </a: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2840" y="378148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МИАЦ /РМИС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УЦТТ/</a:t>
            </a:r>
            <a:r>
              <a:rPr lang="en-US" sz="2000" b="1" dirty="0" smtClean="0">
                <a:solidFill>
                  <a:schemeClr val="bg1"/>
                </a:solidFill>
              </a:rPr>
              <a:t>ULNANOTECH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6656" y="1628800"/>
            <a:ext cx="187220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Пациент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56656" y="2154342"/>
            <a:ext cx="187220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6656" y="2658398"/>
            <a:ext cx="187220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Выписка рецепта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928664" y="4326195"/>
            <a:ext cx="19442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tabLst>
                <a:tab pos="6305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отечественный аналог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28664" y="4182179"/>
            <a:ext cx="1944216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Препарат 2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2600" y="5652537"/>
            <a:ext cx="288032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Оптимальный вариант назначения препарата</a:t>
            </a:r>
            <a:endParaRPr lang="ru-RU" sz="1600" b="1" dirty="0"/>
          </a:p>
        </p:txBody>
      </p:sp>
      <p:cxnSp>
        <p:nvCxnSpPr>
          <p:cNvPr id="20" name="Прямая со стрелкой 19"/>
          <p:cNvCxnSpPr>
            <a:stCxn id="33" idx="2"/>
          </p:cNvCxnSpPr>
          <p:nvPr/>
        </p:nvCxnSpPr>
        <p:spPr>
          <a:xfrm>
            <a:off x="956557" y="5157192"/>
            <a:ext cx="1476163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6" idx="2"/>
          </p:cNvCxnSpPr>
          <p:nvPr/>
        </p:nvCxnSpPr>
        <p:spPr>
          <a:xfrm>
            <a:off x="2900772" y="5157192"/>
            <a:ext cx="36004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7" idx="2"/>
          </p:cNvCxnSpPr>
          <p:nvPr/>
        </p:nvCxnSpPr>
        <p:spPr>
          <a:xfrm flipH="1">
            <a:off x="3368824" y="5054986"/>
            <a:ext cx="1476164" cy="606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992560" y="3501008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232920" y="3501008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792760" y="400506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6" idx="2"/>
            <a:endCxn id="27" idx="0"/>
          </p:cNvCxnSpPr>
          <p:nvPr/>
        </p:nvCxnSpPr>
        <p:spPr>
          <a:xfrm>
            <a:off x="2792760" y="1967354"/>
            <a:ext cx="0" cy="186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7" idx="2"/>
            <a:endCxn id="28" idx="0"/>
          </p:cNvCxnSpPr>
          <p:nvPr/>
        </p:nvCxnSpPr>
        <p:spPr>
          <a:xfrm>
            <a:off x="2792760" y="2492896"/>
            <a:ext cx="0" cy="16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32" name="Прямая со стрелкой 3231"/>
          <p:cNvCxnSpPr>
            <a:stCxn id="28" idx="2"/>
            <a:endCxn id="29" idx="0"/>
          </p:cNvCxnSpPr>
          <p:nvPr/>
        </p:nvCxnSpPr>
        <p:spPr>
          <a:xfrm>
            <a:off x="2792760" y="2996952"/>
            <a:ext cx="0" cy="177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6457" y="4326195"/>
            <a:ext cx="1800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tabLst>
                <a:tab pos="6305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 беременным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56" y="4182179"/>
            <a:ext cx="18002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Препарат 1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89104" y="2492896"/>
            <a:ext cx="3744416" cy="3354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пол, возраст, беременность, кормление грудью;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доза, частота, длительность приёма;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дублирующая терапия;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учёт уже проводимой терапии;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побочные эффекты, полные инструкции;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лекарственных препаратов;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льготные перечни;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принципов доказательной медицины;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российские аналоги и перечень ЖНВЛП;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 аптеках и на складе.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>
                <a:tab pos="630555" algn="l"/>
              </a:tabLst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7096" y="1988840"/>
            <a:ext cx="38884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Оценка особенностей пациента, для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фармакотерапии: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2600" y="3174067"/>
            <a:ext cx="288032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РМИС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Определение рациональной лекарственной терапии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44888" y="4470211"/>
            <a:ext cx="18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tabLst>
                <a:tab pos="6305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Несовместимость препаратов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44888" y="4182179"/>
            <a:ext cx="18002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Препарат 3,4</a:t>
            </a:r>
            <a:endParaRPr lang="ru-RU" sz="1600" b="1" dirty="0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193361" y="6477002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42" name="Rectangle 79"/>
          <p:cNvSpPr>
            <a:spLocks noChangeArrowheads="1"/>
          </p:cNvSpPr>
          <p:nvPr/>
        </p:nvSpPr>
        <p:spPr bwMode="auto">
          <a:xfrm>
            <a:off x="56456" y="358056"/>
            <a:ext cx="5472608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ИНФОРМАТИЗАЦИЯ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46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646</Words>
  <Application>Microsoft Office PowerPoint</Application>
  <PresentationFormat>Лист A4 (210x297 мм)</PresentationFormat>
  <Paragraphs>165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computer</cp:lastModifiedBy>
  <cp:revision>159</cp:revision>
  <dcterms:created xsi:type="dcterms:W3CDTF">2016-06-01T05:38:45Z</dcterms:created>
  <dcterms:modified xsi:type="dcterms:W3CDTF">2017-04-10T16:16:54Z</dcterms:modified>
</cp:coreProperties>
</file>